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774" r:id="rId2"/>
  </p:sldMasterIdLst>
  <p:notesMasterIdLst>
    <p:notesMasterId r:id="rId4"/>
  </p:notesMasterIdLst>
  <p:sldIdLst>
    <p:sldId id="1292" r:id="rId3"/>
  </p:sldIdLst>
  <p:sldSz cx="24384000" cy="13716000"/>
  <p:notesSz cx="9926638" cy="1435576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50AC14F-8934-4EA2-B05E-28D7EE262D73}">
          <p14:sldIdLst>
            <p14:sldId id="1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411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околова Анастасия Владимировна" initials="СА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238A"/>
    <a:srgbClr val="17517F"/>
    <a:srgbClr val="F2F6FC"/>
    <a:srgbClr val="CCFFCC"/>
    <a:srgbClr val="125194"/>
    <a:srgbClr val="64BB48"/>
    <a:srgbClr val="6A6A6A"/>
    <a:srgbClr val="50B152"/>
    <a:srgbClr val="8EBE8C"/>
    <a:srgbClr val="7FA5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7" autoAdjust="0"/>
    <p:restoredTop sz="95972" autoAdjust="0"/>
  </p:normalViewPr>
  <p:slideViewPr>
    <p:cSldViewPr>
      <p:cViewPr varScale="1">
        <p:scale>
          <a:sx n="56" d="100"/>
          <a:sy n="56" d="100"/>
        </p:scale>
        <p:origin x="450" y="90"/>
      </p:cViewPr>
      <p:guideLst>
        <p:guide orient="horz" pos="4411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74625" y="1076325"/>
            <a:ext cx="9577388" cy="5386388"/>
          </a:xfrm>
          <a:prstGeom prst="rect">
            <a:avLst/>
          </a:prstGeom>
        </p:spPr>
        <p:txBody>
          <a:bodyPr lIns="132578" tIns="66286" rIns="132578" bIns="66286"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1323553" y="6819004"/>
            <a:ext cx="7279535" cy="6460093"/>
          </a:xfrm>
          <a:prstGeom prst="rect">
            <a:avLst/>
          </a:prstGeom>
        </p:spPr>
        <p:txBody>
          <a:bodyPr lIns="132578" tIns="66286" rIns="132578" bIns="66286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049234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541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>
            <a:cxnSpLocks/>
          </p:cNvCxnSpPr>
          <p:nvPr userDrawn="1"/>
        </p:nvCxnSpPr>
        <p:spPr>
          <a:xfrm>
            <a:off x="180976" y="1981200"/>
            <a:ext cx="2402522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204000" y="180000"/>
            <a:ext cx="18000000" cy="180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4991100" y="12817477"/>
            <a:ext cx="14401800" cy="717550"/>
          </a:xfrm>
          <a:prstGeom prst="rect">
            <a:avLst/>
          </a:prstGeom>
        </p:spPr>
        <p:txBody>
          <a:bodyPr lIns="0" tIns="0" rIns="0" bIns="0" anchor="b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28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23485476" y="13104140"/>
            <a:ext cx="720724" cy="430887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2800">
                <a:solidFill>
                  <a:srgbClr val="7F7F7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DCFD259-276A-48CF-AAAF-66CD61FCC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6400" y="12712702"/>
            <a:ext cx="5486401" cy="730250"/>
          </a:xfrm>
          <a:prstGeom prst="rect">
            <a:avLst/>
          </a:prstGeom>
        </p:spPr>
        <p:txBody>
          <a:bodyPr lIns="197346" tIns="98673" rIns="197346" bIns="98673"/>
          <a:lstStyle/>
          <a:p>
            <a:pPr>
              <a:defRPr/>
            </a:pPr>
            <a:fld id="{279D1304-8096-4B50-AC30-D0DB72925F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21.01.2026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1" y="12712702"/>
            <a:ext cx="8229599" cy="730250"/>
          </a:xfrm>
          <a:prstGeom prst="rect">
            <a:avLst/>
          </a:prstGeom>
        </p:spPr>
        <p:txBody>
          <a:bodyPr lIns="197346" tIns="98673" rIns="197346" bIns="98673"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946001" y="13081000"/>
            <a:ext cx="479298" cy="471924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21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92427" y="2249488"/>
            <a:ext cx="15162773" cy="4800533"/>
          </a:xfrm>
        </p:spPr>
        <p:txBody>
          <a:bodyPr>
            <a:normAutofit/>
          </a:bodyPr>
          <a:lstStyle>
            <a:lvl1pPr algn="l">
              <a:defRPr sz="7500" b="0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91467" y="9546299"/>
            <a:ext cx="6336704" cy="2880320"/>
          </a:xfrm>
        </p:spPr>
        <p:txBody>
          <a:bodyPr anchor="ctr">
            <a:normAutofit/>
          </a:bodyPr>
          <a:lstStyle>
            <a:lvl1pPr marL="0" indent="0" algn="l">
              <a:buNone/>
              <a:defRPr sz="43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95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15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534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53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7392427" y="9162256"/>
            <a:ext cx="633574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773" y="2249488"/>
            <a:ext cx="3622523" cy="403244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2240293" y="6334740"/>
            <a:ext cx="3647152" cy="738664"/>
          </a:xfrm>
          <a:prstGeom prst="rect">
            <a:avLst/>
          </a:prstGeom>
          <a:noFill/>
        </p:spPr>
        <p:txBody>
          <a:bodyPr wrap="none" lIns="243834" tIns="121917" rIns="243834" bIns="121917" rtlCol="0">
            <a:spAutoFit/>
          </a:bodyPr>
          <a:lstStyle/>
          <a:p>
            <a:pPr algn="l" defTabSz="2438339" hangingPunct="1"/>
            <a:r>
              <a:rPr lang="en-US" sz="3200" b="0" kern="1200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t>www.roskazna.ru</a:t>
            </a:r>
            <a:endParaRPr lang="ru-RU" sz="3200" b="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3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12068534" y="192021"/>
            <a:ext cx="12604853" cy="13962789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34" tIns="121917" rIns="243834" bIns="121917" rtlCol="0" anchor="ctr"/>
          <a:lstStyle/>
          <a:p>
            <a:pPr defTabSz="2438339" hangingPunct="1"/>
            <a:endParaRPr lang="ru-RU" sz="4800" b="0" kern="12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1683" y="2"/>
            <a:ext cx="15067013" cy="1734829"/>
          </a:xfrm>
          <a:solidFill>
            <a:schemeClr val="bg1">
              <a:lumMod val="65000"/>
              <a:alpha val="10000"/>
            </a:schemeClr>
          </a:solidFill>
        </p:spPr>
        <p:txBody>
          <a:bodyPr>
            <a:noAutofit/>
          </a:bodyPr>
          <a:lstStyle>
            <a:lvl1pPr algn="ctr">
              <a:defRPr sz="4300" b="1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3593638"/>
            <a:ext cx="21945600" cy="8658691"/>
          </a:xfrm>
        </p:spPr>
        <p:txBody>
          <a:bodyPr>
            <a:normAutofit/>
          </a:bodyPr>
          <a:lstStyle>
            <a:lvl1pPr>
              <a:defRPr sz="6400"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>
              <a:defRPr sz="5300">
                <a:latin typeface="PT Serif" panose="020A0603040505020204" pitchFamily="18" charset="-52"/>
                <a:ea typeface="PT Serif" panose="020A0603040505020204" pitchFamily="18" charset="-52"/>
              </a:defRPr>
            </a:lvl2pPr>
            <a:lvl3pPr>
              <a:defRPr sz="4800">
                <a:latin typeface="PT Serif" panose="020A0603040505020204" pitchFamily="18" charset="-52"/>
                <a:ea typeface="PT Serif" panose="020A0603040505020204" pitchFamily="18" charset="-52"/>
              </a:defRPr>
            </a:lvl3pPr>
            <a:lvl4pPr>
              <a:defRPr sz="4300">
                <a:latin typeface="PT Serif" panose="020A0603040505020204" pitchFamily="18" charset="-52"/>
                <a:ea typeface="PT Serif" panose="020A0603040505020204" pitchFamily="18" charset="-52"/>
              </a:defRPr>
            </a:lvl4pPr>
            <a:lvl5pPr>
              <a:defRPr sz="4300">
                <a:latin typeface="PT Serif" panose="020A0603040505020204" pitchFamily="18" charset="-52"/>
                <a:ea typeface="PT Serif" panose="020A0603040505020204" pitchFamily="18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822560" y="1081021"/>
            <a:ext cx="268733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822560" y="329276"/>
            <a:ext cx="5760640" cy="656589"/>
          </a:xfrm>
          <a:prstGeom prst="rect">
            <a:avLst/>
          </a:prstGeom>
          <a:noFill/>
        </p:spPr>
        <p:txBody>
          <a:bodyPr wrap="square" lIns="0" tIns="121917" rIns="0" bIns="121917" rtlCol="0">
            <a:spAutoFit/>
          </a:bodyPr>
          <a:lstStyle/>
          <a:p>
            <a:pPr algn="l" defTabSz="2438339" hangingPunct="1"/>
            <a:r>
              <a:rPr lang="ru-RU" sz="2700" kern="1200" cap="all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Tahoma" panose="020B0604030504040204" pitchFamily="34" charset="0"/>
              </a:rPr>
              <a:t>Федеральное казначейство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822561" y="1208858"/>
            <a:ext cx="2671672" cy="656589"/>
          </a:xfrm>
          <a:prstGeom prst="rect">
            <a:avLst/>
          </a:prstGeom>
          <a:noFill/>
        </p:spPr>
        <p:txBody>
          <a:bodyPr wrap="none" lIns="0" tIns="121917" rIns="0" bIns="121917" rtlCol="0">
            <a:spAutoFit/>
          </a:bodyPr>
          <a:lstStyle/>
          <a:p>
            <a:pPr algn="l" defTabSz="2438339" hangingPunct="1"/>
            <a:r>
              <a:rPr lang="en-US" sz="2700" b="0" kern="1200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t>www.roskazna.ru</a:t>
            </a:r>
            <a:endParaRPr lang="ru-RU" sz="2700" b="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80" y="345452"/>
            <a:ext cx="1248139" cy="1389379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 userDrawn="1"/>
        </p:nvCxnSpPr>
        <p:spPr>
          <a:xfrm>
            <a:off x="23040331" y="12426619"/>
            <a:ext cx="134366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3137216" y="12426619"/>
            <a:ext cx="1246784" cy="1289381"/>
          </a:xfrm>
          <a:prstGeom prst="rect">
            <a:avLst/>
          </a:prstGeom>
        </p:spPr>
        <p:txBody>
          <a:bodyPr vert="horz" lIns="0" tIns="121917" rIns="0" bIns="121917" rtlCol="0" anchor="t"/>
          <a:lstStyle>
            <a:defPPr>
              <a:defRPr lang="ru-RU"/>
            </a:defPPr>
            <a:lvl1pPr>
              <a:defRPr b="1">
                <a:latin typeface="Trebuchet MS" panose="020B0603020202020204" pitchFamily="34" charset="0"/>
              </a:defRPr>
            </a:lvl1pPr>
          </a:lstStyle>
          <a:p>
            <a:pPr algn="l" defTabSz="2438339" hangingPunct="1"/>
            <a:fld id="{F777CE8F-F8DB-4AC4-B215-9C5F8871BE3C}" type="slidenum">
              <a:rPr lang="ru-RU" sz="4800" kern="1200" smtClean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pPr algn="l" defTabSz="2438339" hangingPunct="1"/>
              <a:t>‹#›</a:t>
            </a:fld>
            <a:endParaRPr lang="ru-RU" sz="480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E60AF-26C0-4F26-B6EA-302E8E68242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85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5532" y="93957"/>
            <a:ext cx="11579936" cy="55399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36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77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719" r:id="rId9"/>
    <p:sldLayoutId id="2147483817" r:id="rId10"/>
    <p:sldLayoutId id="2147484087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2286000"/>
          </a:xfrm>
          <a:prstGeom prst="rect">
            <a:avLst/>
          </a:prstGeom>
        </p:spPr>
        <p:txBody>
          <a:bodyPr vert="horz" lIns="243834" tIns="121917" rIns="243834" bIns="1219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5"/>
          </a:xfrm>
          <a:prstGeom prst="rect">
            <a:avLst/>
          </a:prstGeom>
        </p:spPr>
        <p:txBody>
          <a:bodyPr vert="horz" lIns="243834" tIns="121917" rIns="243834" bIns="1219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19200" y="12712701"/>
            <a:ext cx="5689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331200" y="12712701"/>
            <a:ext cx="7721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475200" y="12712701"/>
            <a:ext cx="5689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fld id="{AFAE60AF-26C0-4F26-B6EA-302E8E682429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PT Serif"/>
                <a:ea typeface="+mn-ea"/>
                <a:cs typeface="+mn-cs"/>
              </a:rPr>
              <a:pPr defTabSz="2438339" hangingPunct="1"/>
              <a:t>‹#›</a:t>
            </a:fld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74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defTabSz="2438339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377" indent="-914377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150" indent="-761981" algn="l" defTabSz="2438339" rtl="0" eaLnBrk="1" latinLnBrk="0" hangingPunct="1">
        <a:spcBef>
          <a:spcPct val="20000"/>
        </a:spcBef>
        <a:buFont typeface="Arial" panose="020B0604020202020204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924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093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263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432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602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771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941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70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339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509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678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848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017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187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356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>
            <a:off x="4667617" y="11073230"/>
            <a:ext cx="2952328" cy="129614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95455" y="338371"/>
            <a:ext cx="16921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Первоочередные задачи для руководителей ТОФК</a:t>
            </a:r>
            <a:endParaRPr lang="ru-RU" sz="2400" spc="-1" dirty="0">
              <a:solidFill>
                <a:srgbClr val="002060"/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" y="194242"/>
            <a:ext cx="3000551" cy="1047134"/>
          </a:xfrm>
          <a:prstGeom prst="rect">
            <a:avLst/>
          </a:prstGeom>
        </p:spPr>
      </p:pic>
      <p:sp>
        <p:nvSpPr>
          <p:cNvPr id="24" name="Полилиния 23"/>
          <p:cNvSpPr/>
          <p:nvPr/>
        </p:nvSpPr>
        <p:spPr>
          <a:xfrm>
            <a:off x="17314463" y="10292092"/>
            <a:ext cx="2336601" cy="2242420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8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</a:t>
            </a: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3371529" y="5431948"/>
            <a:ext cx="3617673" cy="1609297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20112880" y="6874743"/>
            <a:ext cx="2299450" cy="72211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20839672" y="7793828"/>
            <a:ext cx="2362840" cy="134745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6984409" y="1201094"/>
            <a:ext cx="1412519" cy="1436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3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3" name="Полилиния 52"/>
          <p:cNvSpPr/>
          <p:nvPr/>
        </p:nvSpPr>
        <p:spPr>
          <a:xfrm>
            <a:off x="20466236" y="11185510"/>
            <a:ext cx="3421286" cy="282354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1203996" y="12258600"/>
            <a:ext cx="11348044" cy="1183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algn="l"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5" name="Полилиния 54"/>
          <p:cNvSpPr/>
          <p:nvPr/>
        </p:nvSpPr>
        <p:spPr>
          <a:xfrm>
            <a:off x="7681414" y="1109393"/>
            <a:ext cx="1517879" cy="174570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1" name="Блок-схема: узел 80"/>
          <p:cNvSpPr/>
          <p:nvPr/>
        </p:nvSpPr>
        <p:spPr>
          <a:xfrm>
            <a:off x="821994" y="1979629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1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886295" y="4193704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2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46" name="Полилиния 45"/>
          <p:cNvSpPr/>
          <p:nvPr/>
        </p:nvSpPr>
        <p:spPr>
          <a:xfrm>
            <a:off x="2110880" y="4830024"/>
            <a:ext cx="20738304" cy="7704487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algn="just" defTabSz="1560849">
              <a:lnSpc>
                <a:spcPct val="150000"/>
              </a:lnSpc>
            </a:pP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Руководитель (заместитель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руководителя,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курирующий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казначейское сопровождение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) - рассмотрение дел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об административных правонарушениях, предусмотренных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статьями 15.37.1 и 15.49 КоАП, вынесение постановления о назначении административного наказания по результатам рассмотрения дела об административном правонарушении, предусмотренном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статьями 15.37.1 и 15.49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КоАП.</a:t>
            </a:r>
          </a:p>
          <a:p>
            <a:pPr algn="just" defTabSz="1560849">
              <a:lnSpc>
                <a:spcPct val="150000"/>
              </a:lnSpc>
            </a:pPr>
            <a:endParaRPr lang="ru-RU" sz="2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algn="just" defTabSz="1560849">
              <a:lnSpc>
                <a:spcPct val="150000"/>
              </a:lnSpc>
            </a:pP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Начальник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(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заместитель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начальника) Отдела казначейского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сопровождения /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Отдела расширенного казначейского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сопровождения / </a:t>
            </a:r>
            <a:b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Отдела казначейского и расширенного казначейского сопровождения ТОФК* - составление и подписание протокола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об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административном правонарушении, предусмотренном статьями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15.37.1 и 15.49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КоАП.</a:t>
            </a:r>
          </a:p>
          <a:p>
            <a:pPr algn="just" defTabSz="1560849">
              <a:lnSpc>
                <a:spcPct val="150000"/>
              </a:lnSpc>
            </a:pPr>
            <a:endParaRPr lang="ru-RU" sz="2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algn="just" defTabSz="1560849">
              <a:lnSpc>
                <a:spcPct val="150000"/>
              </a:lnSpc>
            </a:pP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Сотрудники Отдела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казначейского сопровождения/ Отдела расширенного казначейского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сопровождения, Отдела казначейского</a:t>
            </a:r>
            <a:b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и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расширенного казначейского сопровождения ТОФК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* - выявление признаков административных правонарушений,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предусмотренных статьями 15.37.1 и 15.49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КоАП, формирование дел об административных правонарушениях,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предусмотренных статьями 15.37.1 и 15.49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КоАП.</a:t>
            </a:r>
            <a:endParaRPr lang="ru-RU" sz="2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algn="just" defTabSz="1560849">
              <a:lnSpc>
                <a:spcPct val="150000"/>
              </a:lnSpc>
            </a:pPr>
            <a:endParaRPr lang="en-US" sz="2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10880" y="13194017"/>
            <a:ext cx="15996129" cy="3879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1742" tIns="11742" rIns="11742" bIns="11742" numCol="1" spcCol="2797" anchor="t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1560849">
              <a:lnSpc>
                <a:spcPct val="90000"/>
              </a:lnSpc>
              <a:defRPr sz="16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i="1" dirty="0" smtClean="0"/>
              <a:t>* - в случае отсутствия указанных отделов - структурное подразделение ТОФК, уполномоченное руководителем ТОФК на выполнение данной функции.</a:t>
            </a:r>
            <a:endParaRPr lang="ru-RU" i="1" dirty="0"/>
          </a:p>
        </p:txBody>
      </p:sp>
      <p:sp>
        <p:nvSpPr>
          <p:cNvPr id="2" name="TextBox 1"/>
          <p:cNvSpPr txBox="1"/>
          <p:nvPr/>
        </p:nvSpPr>
        <p:spPr>
          <a:xfrm>
            <a:off x="2110880" y="4146513"/>
            <a:ext cx="20694899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just">
              <a:lnSpc>
                <a:spcPct val="150000"/>
              </a:lnSpc>
              <a:defRPr sz="2800" b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2400" dirty="0"/>
              <a:t>Внести изменения в должностные регламенты сотрудников  ТОФК</a:t>
            </a:r>
            <a:r>
              <a:rPr lang="en-US" sz="2400" dirty="0"/>
              <a:t> </a:t>
            </a:r>
            <a:r>
              <a:rPr lang="ru-RU" sz="2400" dirty="0"/>
              <a:t>и дополнить </a:t>
            </a:r>
            <a:r>
              <a:rPr lang="ru-RU" sz="2400" dirty="0" smtClean="0"/>
              <a:t>полномочиями :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2154284" y="1692987"/>
            <a:ext cx="20694899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Руководителям ТОФК обеспечить организацию работы в рамках производства по делам об административных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правонарушениях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, </a:t>
            </a:r>
            <a:r>
              <a:rPr lang="ru-RU" sz="2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предусмотренных статьями 15.37.1 и </a:t>
            </a:r>
            <a:r>
              <a:rPr lang="ru-RU" sz="2400" b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15.49 </a:t>
            </a:r>
            <a:r>
              <a:rPr lang="ru-RU" sz="2400" b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КоАП, </a:t>
            </a:r>
            <a:r>
              <a:rPr lang="ru-RU" sz="2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назначить уполномоченные структурные подразделения по контролю за исполнением постановлений по делам об административных нарушениях.</a:t>
            </a:r>
            <a:endParaRPr kumimoji="0" lang="ru-RU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7343813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Шаблон_2015_16x9_PTSerif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T Serif">
      <a:majorFont>
        <a:latin typeface="PT Serif"/>
        <a:ea typeface=""/>
        <a:cs typeface=""/>
      </a:majorFont>
      <a:minorFont>
        <a:latin typeface="PT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3. Карпенко ВМ (Самара 2021) (2) (1)</Template>
  <TotalTime>15585</TotalTime>
  <Words>133</Words>
  <Application>Microsoft Office PowerPoint</Application>
  <PresentationFormat>Произвольный</PresentationFormat>
  <Paragraphs>14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13" baseType="lpstr">
      <vt:lpstr>Arial</vt:lpstr>
      <vt:lpstr>Calibri</vt:lpstr>
      <vt:lpstr>Century</vt:lpstr>
      <vt:lpstr>Helvetica Neue</vt:lpstr>
      <vt:lpstr>Helvetica Neue Light</vt:lpstr>
      <vt:lpstr>Helvetica Neue Medium</vt:lpstr>
      <vt:lpstr>PT Serif</vt:lpstr>
      <vt:lpstr>Segoe UI Light</vt:lpstr>
      <vt:lpstr>Tahoma</vt:lpstr>
      <vt:lpstr>Trebuchet MS</vt:lpstr>
      <vt:lpstr>White</vt:lpstr>
      <vt:lpstr>Шаблон_2015_16x9_PTSerif</vt:lpstr>
      <vt:lpstr>Презентация PowerPoint</vt:lpstr>
    </vt:vector>
  </TitlesOfParts>
  <Company>S9500SCCM01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Доценко Наталья Ивановна</dc:creator>
  <cp:lastModifiedBy>Николаева Александра Викторовна</cp:lastModifiedBy>
  <cp:revision>447</cp:revision>
  <cp:lastPrinted>2026-01-21T13:11:32Z</cp:lastPrinted>
  <dcterms:created xsi:type="dcterms:W3CDTF">2021-10-05T09:31:18Z</dcterms:created>
  <dcterms:modified xsi:type="dcterms:W3CDTF">2026-01-21T15:07:28Z</dcterms:modified>
</cp:coreProperties>
</file>